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5" r:id="rId2"/>
    <p:sldId id="256" r:id="rId3"/>
    <p:sldId id="257" r:id="rId4"/>
    <p:sldId id="258" r:id="rId5"/>
    <p:sldId id="259" r:id="rId6"/>
    <p:sldId id="260" r:id="rId7"/>
    <p:sldId id="269" r:id="rId8"/>
    <p:sldId id="263" r:id="rId9"/>
    <p:sldId id="268" r:id="rId10"/>
    <p:sldId id="270" r:id="rId11"/>
    <p:sldId id="272" r:id="rId12"/>
    <p:sldId id="271" r:id="rId13"/>
    <p:sldId id="273" r:id="rId14"/>
    <p:sldId id="274" r:id="rId15"/>
    <p:sldId id="276" r:id="rId16"/>
    <p:sldId id="278" r:id="rId17"/>
    <p:sldId id="279" r:id="rId18"/>
    <p:sldId id="280" r:id="rId19"/>
    <p:sldId id="282" r:id="rId20"/>
    <p:sldId id="281" r:id="rId21"/>
    <p:sldId id="284" r:id="rId22"/>
    <p:sldId id="286" r:id="rId23"/>
    <p:sldId id="287" r:id="rId24"/>
    <p:sldId id="285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60"/>
  </p:normalViewPr>
  <p:slideViewPr>
    <p:cSldViewPr>
      <p:cViewPr varScale="1">
        <p:scale>
          <a:sx n="97" d="100"/>
          <a:sy n="97" d="100"/>
        </p:scale>
        <p:origin x="1128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D19F5-8BD6-4FAF-B514-50AC6FACB745}" type="datetimeFigureOut">
              <a:rPr lang="fr-FR" smtClean="0"/>
              <a:pPr/>
              <a:t>27/05/2025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85F4A-F623-4708-8312-F6B06D3A68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85F4A-F623-4708-8312-F6B06D3A68CB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85F4A-F623-4708-8312-F6B06D3A68CB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85F4A-F623-4708-8312-F6B06D3A68CB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85F4A-F623-4708-8312-F6B06D3A68CB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85F4A-F623-4708-8312-F6B06D3A68CB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85F4A-F623-4708-8312-F6B06D3A68CB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47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D55-A5F7-4186-B1D7-E5F6401DA29A}" type="datetimeFigureOut">
              <a:rPr lang="fr-FR" smtClean="0"/>
              <a:pPr/>
              <a:t>27/05/2025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CB36-3CBA-4E65-89B3-1C48DFD9E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D55-A5F7-4186-B1D7-E5F6401DA29A}" type="datetimeFigureOut">
              <a:rPr lang="fr-FR" smtClean="0"/>
              <a:pPr/>
              <a:t>27/05/2025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CB36-3CBA-4E65-89B3-1C48DFD9E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D55-A5F7-4186-B1D7-E5F6401DA29A}" type="datetimeFigureOut">
              <a:rPr lang="fr-FR" smtClean="0"/>
              <a:pPr/>
              <a:t>27/05/2025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CB36-3CBA-4E65-89B3-1C48DFD9E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nettore 1 9"/>
          <p:cNvSpPr/>
          <p:nvPr/>
        </p:nvSpPr>
        <p:spPr>
          <a:xfrm>
            <a:off x="366419" y="1130106"/>
            <a:ext cx="8444849" cy="1"/>
          </a:xfrm>
          <a:prstGeom prst="line">
            <a:avLst/>
          </a:prstGeom>
          <a:ln w="25400">
            <a:solidFill>
              <a:srgbClr val="8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Verdana"/>
              </a:defRPr>
            </a:pPr>
            <a:endParaRPr/>
          </a:p>
        </p:txBody>
      </p:sp>
      <p:pic>
        <p:nvPicPr>
          <p:cNvPr id="32" name="Immagine 6" descr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" y="-5060"/>
            <a:ext cx="9137282" cy="6881477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ection Title here"/>
          <p:cNvSpPr txBox="1">
            <a:spLocks noGrp="1"/>
          </p:cNvSpPr>
          <p:nvPr>
            <p:ph type="title" hasCustomPrompt="1"/>
          </p:nvPr>
        </p:nvSpPr>
        <p:spPr>
          <a:xfrm>
            <a:off x="2339750" y="1859894"/>
            <a:ext cx="4158466" cy="1312867"/>
          </a:xfrm>
          <a:prstGeom prst="rect">
            <a:avLst/>
          </a:prstGeom>
        </p:spPr>
        <p:txBody>
          <a:bodyPr anchor="ctr"/>
          <a:lstStyle>
            <a:lvl1pPr algn="ctr">
              <a:defRPr sz="2500" b="0">
                <a:solidFill>
                  <a:srgbClr val="800000"/>
                </a:solidFill>
                <a:latin typeface="+mj-lt"/>
                <a:ea typeface="+mj-ea"/>
                <a:cs typeface="+mj-cs"/>
                <a:sym typeface="Verdana"/>
              </a:defRPr>
            </a:lvl1pPr>
          </a:lstStyle>
          <a:p>
            <a:r>
              <a:t>Section Title here</a:t>
            </a:r>
          </a:p>
        </p:txBody>
      </p:sp>
      <p:sp>
        <p:nvSpPr>
          <p:cNvPr id="34" name="Rettangolo 8"/>
          <p:cNvSpPr/>
          <p:nvPr/>
        </p:nvSpPr>
        <p:spPr>
          <a:xfrm>
            <a:off x="-6719" y="3582225"/>
            <a:ext cx="9144001" cy="33034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Verdana"/>
              </a:defRPr>
            </a:pPr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95170" y="6286500"/>
            <a:ext cx="158031" cy="1397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7047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47148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+ Body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"/>
          <p:cNvSpPr/>
          <p:nvPr/>
        </p:nvSpPr>
        <p:spPr>
          <a:xfrm>
            <a:off x="-1" y="0"/>
            <a:ext cx="3108962" cy="6858000"/>
          </a:xfrm>
          <a:prstGeom prst="rect">
            <a:avLst/>
          </a:prstGeom>
          <a:solidFill>
            <a:srgbClr val="00848B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2" name="Slide Title here"/>
          <p:cNvSpPr txBox="1">
            <a:spLocks noGrp="1"/>
          </p:cNvSpPr>
          <p:nvPr>
            <p:ph type="title" hasCustomPrompt="1"/>
          </p:nvPr>
        </p:nvSpPr>
        <p:spPr>
          <a:xfrm>
            <a:off x="71516" y="3148287"/>
            <a:ext cx="2830286" cy="280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9E9E9"/>
                </a:solidFill>
              </a:defRPr>
            </a:lvl1pPr>
          </a:lstStyle>
          <a:p>
            <a:r>
              <a:t>Slide Title here</a:t>
            </a:r>
          </a:p>
        </p:txBody>
      </p:sp>
      <p:sp>
        <p:nvSpPr>
          <p:cNvPr id="53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544387" y="1447652"/>
            <a:ext cx="5273103" cy="3962697"/>
          </a:xfrm>
          <a:prstGeom prst="rect">
            <a:avLst/>
          </a:prstGeom>
        </p:spPr>
        <p:txBody>
          <a:bodyPr/>
          <a:lstStyle>
            <a:lvl1pPr>
              <a:buClr>
                <a:srgbClr val="00585D"/>
              </a:buClr>
              <a:defRPr>
                <a:solidFill>
                  <a:srgbClr val="00585D"/>
                </a:solidFill>
              </a:defRPr>
            </a:lvl1pPr>
            <a:lvl2pPr>
              <a:buClr>
                <a:srgbClr val="00585D"/>
              </a:buClr>
              <a:buChar char="•"/>
              <a:defRPr>
                <a:solidFill>
                  <a:srgbClr val="00585D"/>
                </a:solidFill>
              </a:defRPr>
            </a:lvl2pPr>
            <a:lvl3pPr>
              <a:buClr>
                <a:srgbClr val="00585D"/>
              </a:buClr>
              <a:defRPr>
                <a:solidFill>
                  <a:srgbClr val="00585D"/>
                </a:solidFill>
              </a:defRPr>
            </a:lvl3pPr>
            <a:lvl4pPr>
              <a:buClr>
                <a:srgbClr val="00585D"/>
              </a:buClr>
              <a:buChar char="•"/>
              <a:defRPr>
                <a:solidFill>
                  <a:srgbClr val="00585D"/>
                </a:solidFill>
              </a:defRPr>
            </a:lvl4pPr>
            <a:lvl5pPr>
              <a:buClr>
                <a:srgbClr val="00585D"/>
              </a:buClr>
              <a:buChar char="•"/>
              <a:defRPr>
                <a:solidFill>
                  <a:srgbClr val="00585D"/>
                </a:solidFill>
              </a:defRPr>
            </a:lvl5pPr>
          </a:lstStyle>
          <a:p>
            <a:r>
              <a:t>Click to insert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7047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41287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D55-A5F7-4186-B1D7-E5F6401DA29A}" type="datetimeFigureOut">
              <a:rPr lang="fr-FR" smtClean="0"/>
              <a:pPr/>
              <a:t>27/05/2025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CB36-3CBA-4E65-89B3-1C48DFD9E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D55-A5F7-4186-B1D7-E5F6401DA29A}" type="datetimeFigureOut">
              <a:rPr lang="fr-FR" smtClean="0"/>
              <a:pPr/>
              <a:t>27/05/2025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CB36-3CBA-4E65-89B3-1C48DFD9E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D55-A5F7-4186-B1D7-E5F6401DA29A}" type="datetimeFigureOut">
              <a:rPr lang="fr-FR" smtClean="0"/>
              <a:pPr/>
              <a:t>27/05/2025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CB36-3CBA-4E65-89B3-1C48DFD9E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D55-A5F7-4186-B1D7-E5F6401DA29A}" type="datetimeFigureOut">
              <a:rPr lang="fr-FR" smtClean="0"/>
              <a:pPr/>
              <a:t>27/05/2025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CB36-3CBA-4E65-89B3-1C48DFD9E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D55-A5F7-4186-B1D7-E5F6401DA29A}" type="datetimeFigureOut">
              <a:rPr lang="fr-FR" smtClean="0"/>
              <a:pPr/>
              <a:t>27/05/2025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CB36-3CBA-4E65-89B3-1C48DFD9E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D55-A5F7-4186-B1D7-E5F6401DA29A}" type="datetimeFigureOut">
              <a:rPr lang="fr-FR" smtClean="0"/>
              <a:pPr/>
              <a:t>27/05/2025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CB36-3CBA-4E65-89B3-1C48DFD9E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D55-A5F7-4186-B1D7-E5F6401DA29A}" type="datetimeFigureOut">
              <a:rPr lang="fr-FR" smtClean="0"/>
              <a:pPr/>
              <a:t>27/05/2025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CB36-3CBA-4E65-89B3-1C48DFD9E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D55-A5F7-4186-B1D7-E5F6401DA29A}" type="datetimeFigureOut">
              <a:rPr lang="fr-FR" smtClean="0"/>
              <a:pPr/>
              <a:t>27/05/2025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CB36-3CBA-4E65-89B3-1C48DFD9E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0BD55-A5F7-4186-B1D7-E5F6401DA29A}" type="datetimeFigureOut">
              <a:rPr lang="fr-FR" smtClean="0"/>
              <a:pPr/>
              <a:t>27/05/2025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ECB36-3CBA-4E65-89B3-1C48DFD9E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194507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olo 4"/>
          <p:cNvSpPr txBox="1">
            <a:spLocks noGrp="1"/>
          </p:cNvSpPr>
          <p:nvPr>
            <p:ph type="title"/>
          </p:nvPr>
        </p:nvSpPr>
        <p:spPr>
          <a:xfrm>
            <a:off x="2475938" y="260648"/>
            <a:ext cx="7229318" cy="1143000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90000"/>
          </a:bodyPr>
          <a:lstStyle/>
          <a:p>
            <a:pPr defTabSz="433964">
              <a:defRPr sz="1700">
                <a:solidFill>
                  <a:srgbClr val="00585D"/>
                </a:solidFill>
                <a:latin typeface="Fira Sans"/>
                <a:ea typeface="Fira Sans"/>
                <a:cs typeface="Fira Sans"/>
                <a:sym typeface="Fira Sans"/>
              </a:defRPr>
            </a:pPr>
            <a:br>
              <a:rPr dirty="0"/>
            </a:br>
            <a:r>
              <a:rPr dirty="0"/>
              <a:t>	</a:t>
            </a:r>
            <a:endParaRPr dirty="0">
              <a:solidFill>
                <a:schemeClr val="accent1"/>
              </a:solidFill>
            </a:endParaRPr>
          </a:p>
          <a:p>
            <a:pPr defTabSz="433964">
              <a:defRPr sz="4500" b="1">
                <a:solidFill>
                  <a:srgbClr val="00585D"/>
                </a:solidFill>
                <a:latin typeface="Fira Sans"/>
                <a:ea typeface="Fira Sans"/>
                <a:cs typeface="Fira Sans"/>
                <a:sym typeface="Fira Sans"/>
              </a:defRPr>
            </a:pPr>
            <a:r>
              <a:rPr lang="fr-FR" dirty="0"/>
              <a:t>Cercle Ernest Renan</a:t>
            </a:r>
            <a:br>
              <a:rPr dirty="0"/>
            </a:br>
            <a:endParaRPr sz="1100" dirty="0"/>
          </a:p>
          <a:p>
            <a:pPr defTabSz="433964">
              <a:defRPr sz="1100" b="1">
                <a:solidFill>
                  <a:srgbClr val="00585D"/>
                </a:solidFill>
                <a:effectLst>
                  <a:outerShdw blurRad="50800" dist="36195" dir="2700000" rotWithShape="0">
                    <a:srgbClr val="000000">
                      <a:alpha val="43000"/>
                    </a:srgbClr>
                  </a:outerShdw>
                </a:effectLst>
                <a:latin typeface="Fira Sans"/>
                <a:ea typeface="Fira Sans"/>
                <a:cs typeface="Fira Sans"/>
                <a:sym typeface="Fira Sans"/>
              </a:defRPr>
            </a:pP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endParaRPr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D3B3020-5E85-1C1F-8E60-FEF0727C9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5938" y="1586210"/>
            <a:ext cx="7229318" cy="45259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4" name="CasellaDiTesto 9"/>
          <p:cNvSpPr txBox="1"/>
          <p:nvPr/>
        </p:nvSpPr>
        <p:spPr>
          <a:xfrm>
            <a:off x="3574291" y="5464386"/>
            <a:ext cx="4707468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2300" b="1">
                <a:solidFill>
                  <a:srgbClr val="0084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dirty="0"/>
              <a:t>Véronique Campion-Vincent</a:t>
            </a:r>
            <a:endParaRPr dirty="0"/>
          </a:p>
        </p:txBody>
      </p:sp>
      <p:sp>
        <p:nvSpPr>
          <p:cNvPr id="65" name="TextBox 10"/>
          <p:cNvSpPr txBox="1"/>
          <p:nvPr/>
        </p:nvSpPr>
        <p:spPr>
          <a:xfrm>
            <a:off x="2435279" y="5853411"/>
            <a:ext cx="7155757" cy="243837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000">
                <a:solidFill>
                  <a:srgbClr val="00585D"/>
                </a:solidFill>
                <a:latin typeface="+mj-lt"/>
                <a:ea typeface="+mj-ea"/>
                <a:cs typeface="+mj-cs"/>
                <a:sym typeface="Verdana"/>
              </a:defRPr>
            </a:lvl1pPr>
          </a:lstStyle>
          <a:p>
            <a:r>
              <a:t> </a:t>
            </a:r>
          </a:p>
        </p:txBody>
      </p:sp>
      <p:grpSp>
        <p:nvGrpSpPr>
          <p:cNvPr id="69" name="Titolo 4"/>
          <p:cNvGrpSpPr/>
          <p:nvPr/>
        </p:nvGrpSpPr>
        <p:grpSpPr>
          <a:xfrm>
            <a:off x="1763688" y="2476606"/>
            <a:ext cx="7941568" cy="2456036"/>
            <a:chOff x="0" y="0"/>
            <a:chExt cx="8208912" cy="2971802"/>
          </a:xfrm>
        </p:grpSpPr>
        <p:sp>
          <p:nvSpPr>
            <p:cNvPr id="67" name="Rettangolo"/>
            <p:cNvSpPr/>
            <p:nvPr/>
          </p:nvSpPr>
          <p:spPr>
            <a:xfrm>
              <a:off x="0" y="-1"/>
              <a:ext cx="8208914" cy="29718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33964">
                <a:defRPr sz="1100">
                  <a:solidFill>
                    <a:srgbClr val="00585D"/>
                  </a:solidFill>
                  <a:effectLst>
                    <a:outerShdw blurRad="50800" dist="36195" dir="2700000" rotWithShape="0">
                      <a:srgbClr val="000000">
                        <a:alpha val="43000"/>
                      </a:srgbClr>
                    </a:outerShdw>
                  </a:effectLst>
                  <a:latin typeface="Fira Sans"/>
                  <a:ea typeface="Fira Sans"/>
                  <a:cs typeface="Fira Sans"/>
                  <a:sym typeface="Fira Sans"/>
                </a:defRPr>
              </a:pPr>
              <a:endParaRPr/>
            </a:p>
          </p:txBody>
        </p:sp>
        <p:sp>
          <p:nvSpPr>
            <p:cNvPr id="68" name="Anthropologie de la guérison"/>
            <p:cNvSpPr txBox="1"/>
            <p:nvPr/>
          </p:nvSpPr>
          <p:spPr>
            <a:xfrm>
              <a:off x="0" y="-1"/>
              <a:ext cx="8208914" cy="29718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92500" lnSpcReduction="20000"/>
            </a:bodyPr>
            <a:lstStyle/>
            <a:p>
              <a:pPr algn="ctr" defTabSz="433964">
                <a:defRPr sz="1700">
                  <a:solidFill>
                    <a:srgbClr val="00585D"/>
                  </a:solidFill>
                  <a:latin typeface="Fira Sans"/>
                  <a:ea typeface="Fira Sans"/>
                  <a:cs typeface="Fira Sans"/>
                  <a:sym typeface="Fira Sans"/>
                </a:defRPr>
              </a:pPr>
              <a:br>
                <a:rPr dirty="0"/>
              </a:br>
              <a:r>
                <a:rPr dirty="0"/>
                <a:t>	</a:t>
              </a:r>
            </a:p>
            <a:p>
              <a:pPr algn="ctr" defTabSz="433964">
                <a:defRPr sz="4500" b="1">
                  <a:solidFill>
                    <a:srgbClr val="00585D"/>
                  </a:solidFill>
                  <a:latin typeface="Fira Sans"/>
                  <a:ea typeface="Fira Sans"/>
                  <a:cs typeface="Fira Sans"/>
                  <a:sym typeface="Fira Sans"/>
                </a:defRPr>
              </a:pPr>
              <a:r>
                <a:rPr lang="fr-FR" sz="3200" dirty="0"/>
                <a:t>Ancrage des spiritualités alternatives </a:t>
              </a:r>
            </a:p>
            <a:p>
              <a:pPr algn="ctr" defTabSz="433964">
                <a:defRPr sz="4500" b="1">
                  <a:solidFill>
                    <a:srgbClr val="00585D"/>
                  </a:solidFill>
                  <a:latin typeface="Fira Sans"/>
                  <a:ea typeface="Fira Sans"/>
                  <a:cs typeface="Fira Sans"/>
                  <a:sym typeface="Fira Sans"/>
                </a:defRPr>
              </a:pPr>
              <a:r>
                <a:rPr lang="fr-FR" sz="3200" dirty="0"/>
                <a:t>en France</a:t>
              </a:r>
            </a:p>
            <a:p>
              <a:pPr algn="ctr" defTabSz="433964">
                <a:defRPr sz="4500" b="1">
                  <a:solidFill>
                    <a:srgbClr val="00585D"/>
                  </a:solidFill>
                  <a:latin typeface="Fira Sans"/>
                  <a:ea typeface="Fira Sans"/>
                  <a:cs typeface="Fira Sans"/>
                  <a:sym typeface="Fira Sans"/>
                </a:defRPr>
              </a:pPr>
              <a:endParaRPr lang="fr-FR" sz="2400" dirty="0"/>
            </a:p>
            <a:p>
              <a:pPr algn="ctr" defTabSz="433964">
                <a:defRPr sz="4500" b="1">
                  <a:solidFill>
                    <a:srgbClr val="00585D"/>
                  </a:solidFill>
                  <a:latin typeface="Fira Sans"/>
                  <a:ea typeface="Fira Sans"/>
                  <a:cs typeface="Fira Sans"/>
                  <a:sym typeface="Fira Sans"/>
                </a:defRPr>
              </a:pPr>
              <a:r>
                <a:rPr lang="fr-FR" sz="2400" dirty="0"/>
                <a:t>Paris 12 juin 2025</a:t>
              </a:r>
              <a:br>
                <a:rPr sz="2200" dirty="0"/>
              </a:br>
              <a:endParaRPr sz="1100" dirty="0"/>
            </a:p>
            <a:p>
              <a:pPr algn="ctr" defTabSz="433964">
                <a:defRPr sz="1100" b="1">
                  <a:solidFill>
                    <a:srgbClr val="00585D"/>
                  </a:solidFill>
                  <a:effectLst>
                    <a:outerShdw blurRad="50800" dist="36195" dir="2700000" rotWithShape="0">
                      <a:srgbClr val="000000">
                        <a:alpha val="43000"/>
                      </a:srgbClr>
                    </a:outerShdw>
                  </a:effectLst>
                  <a:latin typeface="Fira Sans"/>
                  <a:ea typeface="Fira Sans"/>
                  <a:cs typeface="Fira Sans"/>
                  <a:sym typeface="Fira Sans"/>
                </a:defRPr>
              </a:pPr>
              <a:br>
                <a:rPr dirty="0"/>
              </a:br>
              <a:br>
                <a:rPr dirty="0"/>
              </a:br>
              <a:br>
                <a:rPr dirty="0"/>
              </a:br>
              <a:br>
                <a:rPr dirty="0"/>
              </a:br>
              <a:endParaRPr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4F38AD-308C-9B52-D332-22CE06E53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Festinger 1956 </a:t>
            </a:r>
            <a:br>
              <a:rPr lang="fr-FR" dirty="0"/>
            </a:br>
            <a:r>
              <a:rPr lang="fr-FR" dirty="0"/>
              <a:t>2022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82A56A-03FD-A9FB-6690-19E48C3989E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Une image contenant texte, livre, affiche, Couverture de livre&#10;&#10;Le contenu généré par l’IA peut être incorrect.">
            <a:extLst>
              <a:ext uri="{FF2B5EF4-FFF2-40B4-BE49-F238E27FC236}">
                <a16:creationId xmlns:a16="http://schemas.microsoft.com/office/drawing/2014/main" id="{9108AA99-A355-0AF3-B79F-B08BD707D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639" y="44624"/>
            <a:ext cx="4508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3655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F418A-3D60-508A-9601-19435C2E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GH Williamson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F342E1-DC78-1156-6178-198996CCD60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/>
              <a:t>BROTHER PHILIP 1961</a:t>
            </a:r>
            <a:endParaRPr lang="fr-FR" dirty="0"/>
          </a:p>
        </p:txBody>
      </p:sp>
      <p:pic>
        <p:nvPicPr>
          <p:cNvPr id="5" name="Image 4" descr="Une image contenant texte, livre, symbole&#10;&#10;Le contenu généré par l’IA peut être incorrect.">
            <a:extLst>
              <a:ext uri="{FF2B5EF4-FFF2-40B4-BE49-F238E27FC236}">
                <a16:creationId xmlns:a16="http://schemas.microsoft.com/office/drawing/2014/main" id="{595C6968-2A42-4F61-4503-3850C8B3B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83033"/>
            <a:ext cx="2472561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929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9D52F-5EAD-D9FC-DE7B-D35239D4C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64208-0879-D921-D527-CFCD9956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TETE HUMAINE SELON DANIEL RUZO </a:t>
            </a:r>
            <a:br>
              <a:rPr lang="fr-FR" dirty="0"/>
            </a:br>
            <a:r>
              <a:rPr lang="fr-FR" dirty="0"/>
              <a:t>MARKAWASI PEROU </a:t>
            </a:r>
          </a:p>
        </p:txBody>
      </p:sp>
      <p:pic>
        <p:nvPicPr>
          <p:cNvPr id="5" name="Espace réservé du contenu 4" descr="Une image contenant statue, ciel, plein air, bâtiment&#10;&#10;Le contenu généré par l’IA peut être incorrect.">
            <a:extLst>
              <a:ext uri="{FF2B5EF4-FFF2-40B4-BE49-F238E27FC236}">
                <a16:creationId xmlns:a16="http://schemas.microsoft.com/office/drawing/2014/main" id="{8132F0D5-4853-E761-6EB4-92EDACDB35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" b="1356"/>
          <a:stretch/>
        </p:blipFill>
        <p:spPr/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9E80BF-FCE7-A9E7-B1E4-28AF74755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err="1"/>
              <a:t>Arístides</a:t>
            </a:r>
            <a:r>
              <a:rPr lang="fr-FR" dirty="0"/>
              <a:t> Herrera </a:t>
            </a:r>
            <a:r>
              <a:rPr lang="fr-FR" dirty="0" err="1"/>
              <a:t>Cuntti</a:t>
            </a:r>
            <a:r>
              <a:rPr lang="fr-FR" dirty="0"/>
              <a:t>, CC BY-SA 3.0, </a:t>
            </a:r>
            <a:r>
              <a:rPr lang="fr-FR" dirty="0">
                <a:hlinkClick r:id="rId3"/>
              </a:rPr>
              <a:t>https://commons.wikimedia.org/w/index.php?curid=1945073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6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F9D4C-A84B-A9AB-CFE7-F099C31E6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Matin des magiciens1960 et 2022</a:t>
            </a:r>
          </a:p>
        </p:txBody>
      </p:sp>
      <p:pic>
        <p:nvPicPr>
          <p:cNvPr id="6" name="Espace réservé du contenu 5" descr="Une image contenant texte, Police, conception, typographie&#10;&#10;Le contenu généré par l’IA peut être incorrect.">
            <a:extLst>
              <a:ext uri="{FF2B5EF4-FFF2-40B4-BE49-F238E27FC236}">
                <a16:creationId xmlns:a16="http://schemas.microsoft.com/office/drawing/2014/main" id="{1AA1EFBC-83CE-97F0-2353-88C973CAF5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7181"/>
            <a:ext cx="3261491" cy="4752000"/>
          </a:xfrm>
        </p:spPr>
      </p:pic>
      <p:pic>
        <p:nvPicPr>
          <p:cNvPr id="8" name="Espace réservé du contenu 7" descr="Une image contenant texte, livre, graphisme, affiche&#10;&#10;Le contenu généré par l’IA peut être incorrect.">
            <a:extLst>
              <a:ext uri="{FF2B5EF4-FFF2-40B4-BE49-F238E27FC236}">
                <a16:creationId xmlns:a16="http://schemas.microsoft.com/office/drawing/2014/main" id="{6EF546E3-8057-5499-7818-E58A441C68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42" y="1600200"/>
            <a:ext cx="2943715" cy="4525963"/>
          </a:xfrm>
        </p:spPr>
      </p:pic>
    </p:spTree>
    <p:extLst>
      <p:ext uri="{BB962C8B-B14F-4D97-AF65-F5344CB8AC3E}">
        <p14:creationId xmlns:p14="http://schemas.microsoft.com/office/powerpoint/2010/main" val="385351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21BE796-A776-78E4-DD9A-D637A018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Jose Arguelles The </a:t>
            </a:r>
            <a:r>
              <a:rPr lang="fr-FR" dirty="0" err="1"/>
              <a:t>Mayan</a:t>
            </a:r>
            <a:r>
              <a:rPr lang="fr-FR" dirty="0"/>
              <a:t> Factor</a:t>
            </a:r>
            <a:r>
              <a:rPr lang="fr-FR" sz="3100" dirty="0"/>
              <a:t> Path Beyond </a:t>
            </a:r>
            <a:r>
              <a:rPr lang="fr-FR" sz="3100" dirty="0" err="1"/>
              <a:t>Technology</a:t>
            </a:r>
            <a:r>
              <a:rPr lang="fr-FR" dirty="0"/>
              <a:t> 1987 1999</a:t>
            </a:r>
          </a:p>
        </p:txBody>
      </p:sp>
      <p:pic>
        <p:nvPicPr>
          <p:cNvPr id="9" name="Espace réservé du contenu 8" descr="Une image contenant texte, papier, Produit en papier, livre&#10;&#10;Le contenu généré par l’IA peut être incorrect.">
            <a:extLst>
              <a:ext uri="{FF2B5EF4-FFF2-40B4-BE49-F238E27FC236}">
                <a16:creationId xmlns:a16="http://schemas.microsoft.com/office/drawing/2014/main" id="{A36800B6-982E-BC5C-78D2-F1DAEF6CCF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19" y="1600200"/>
            <a:ext cx="3367961" cy="4525963"/>
          </a:xfrm>
        </p:spPr>
      </p:pic>
      <p:pic>
        <p:nvPicPr>
          <p:cNvPr id="11" name="Espace réservé du contenu 10" descr="Une image contenant texte, livre, disque compact&#10;&#10;Le contenu généré par l’IA peut être incorrect.">
            <a:extLst>
              <a:ext uri="{FF2B5EF4-FFF2-40B4-BE49-F238E27FC236}">
                <a16:creationId xmlns:a16="http://schemas.microsoft.com/office/drawing/2014/main" id="{13D36C76-C41C-9FA8-E8DA-E28AEAD585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17" y="1600200"/>
            <a:ext cx="3112766" cy="4525963"/>
          </a:xfrm>
        </p:spPr>
      </p:pic>
    </p:spTree>
    <p:extLst>
      <p:ext uri="{BB962C8B-B14F-4D97-AF65-F5344CB8AC3E}">
        <p14:creationId xmlns:p14="http://schemas.microsoft.com/office/powerpoint/2010/main" val="42608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5649C3-03E3-C176-B80C-2229C08AB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anchor="ctr">
            <a:normAutofit/>
          </a:bodyPr>
          <a:lstStyle/>
          <a:p>
            <a:r>
              <a:rPr lang="fr-FR" sz="3100" dirty="0">
                <a:solidFill>
                  <a:srgbClr val="FFFFFF"/>
                </a:solidFill>
              </a:rPr>
              <a:t>2006 </a:t>
            </a:r>
            <a:r>
              <a:rPr lang="fr-FR" sz="3100" dirty="0" err="1">
                <a:solidFill>
                  <a:srgbClr val="FFFFFF"/>
                </a:solidFill>
              </a:rPr>
              <a:t>Mayan</a:t>
            </a:r>
            <a:r>
              <a:rPr lang="fr-FR" sz="3100" dirty="0">
                <a:solidFill>
                  <a:srgbClr val="FFFFFF"/>
                </a:solidFill>
              </a:rPr>
              <a:t> </a:t>
            </a:r>
            <a:r>
              <a:rPr lang="fr-FR" sz="3100" dirty="0" err="1">
                <a:solidFill>
                  <a:srgbClr val="FFFFFF"/>
                </a:solidFill>
              </a:rPr>
              <a:t>Doomsday</a:t>
            </a:r>
            <a:r>
              <a:rPr lang="fr-FR" sz="3100">
                <a:solidFill>
                  <a:srgbClr val="FFFFFF"/>
                </a:solidFill>
              </a:rPr>
              <a:t> Prophecy </a:t>
            </a:r>
            <a:endParaRPr lang="fr-FR" sz="3100" dirty="0">
              <a:solidFill>
                <a:srgbClr val="FFFFFF"/>
              </a:solidFill>
            </a:endParaRPr>
          </a:p>
        </p:txBody>
      </p:sp>
      <p:pic>
        <p:nvPicPr>
          <p:cNvPr id="4" name="Image 3" descr="Une image contenant texte, statue, art, Couverture de livre&#10;&#10;Le contenu généré par l’IA peut être incorrect.">
            <a:extLst>
              <a:ext uri="{FF2B5EF4-FFF2-40B4-BE49-F238E27FC236}">
                <a16:creationId xmlns:a16="http://schemas.microsoft.com/office/drawing/2014/main" id="{9341766D-B247-BC32-253F-F3B2E0CEB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651" y="643466"/>
            <a:ext cx="3884196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66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3718B6-3BF0-1368-2DCD-8EFBBB5F7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anchor="ctr">
            <a:normAutofit/>
          </a:bodyPr>
          <a:lstStyle/>
          <a:p>
            <a:r>
              <a:rPr lang="fr-FR" sz="3100" dirty="0">
                <a:solidFill>
                  <a:srgbClr val="FFFFFF"/>
                </a:solidFill>
              </a:rPr>
              <a:t>Face Book 2020 Prophecy</a:t>
            </a:r>
          </a:p>
        </p:txBody>
      </p:sp>
      <p:pic>
        <p:nvPicPr>
          <p:cNvPr id="4" name="Image 3" descr="Une image contenant texte, affiche, graphisme, art&#10;&#10;Le contenu généré par l’IA peut être incorrect.">
            <a:extLst>
              <a:ext uri="{FF2B5EF4-FFF2-40B4-BE49-F238E27FC236}">
                <a16:creationId xmlns:a16="http://schemas.microsoft.com/office/drawing/2014/main" id="{D8DAD8B2-ABEA-2D08-B7C3-62D63D6FD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87" y="941081"/>
            <a:ext cx="5085525" cy="497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34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râne, os&#10;&#10;Le contenu généré par l’IA peut être incorrect.">
            <a:extLst>
              <a:ext uri="{FF2B5EF4-FFF2-40B4-BE49-F238E27FC236}">
                <a16:creationId xmlns:a16="http://schemas.microsoft.com/office/drawing/2014/main" id="{DAE6951A-CD75-A315-5139-746000C8F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86" y="1340768"/>
            <a:ext cx="6287285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36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15867-F7BD-B076-BEAB-5F281DFA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Héhapa</a:t>
            </a:r>
            <a:r>
              <a:rPr lang="fr-FR" dirty="0"/>
              <a:t> </a:t>
            </a:r>
            <a:r>
              <a:rPr lang="fr-FR" dirty="0" err="1"/>
              <a:t>Saka_Black</a:t>
            </a:r>
            <a:r>
              <a:rPr lang="fr-FR" dirty="0"/>
              <a:t> Elk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BDE69A-97CA-EA59-F72D-21C247C36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Edition française	</a:t>
            </a:r>
          </a:p>
        </p:txBody>
      </p:sp>
      <p:pic>
        <p:nvPicPr>
          <p:cNvPr id="10" name="Espace réservé du contenu 9" descr="Une image contenant texte, habits, affiche, Visage humain&#10;&#10;Le contenu généré par l’IA peut être incorrect.">
            <a:extLst>
              <a:ext uri="{FF2B5EF4-FFF2-40B4-BE49-F238E27FC236}">
                <a16:creationId xmlns:a16="http://schemas.microsoft.com/office/drawing/2014/main" id="{B3B414FB-2722-5350-8AB0-7E99FF287E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81" y="2821781"/>
            <a:ext cx="1724025" cy="2657475"/>
          </a:xfr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B409F1-F250-26B1-2588-0CF45C3E0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Edition américaine</a:t>
            </a:r>
          </a:p>
        </p:txBody>
      </p:sp>
      <p:pic>
        <p:nvPicPr>
          <p:cNvPr id="12" name="Espace réservé du contenu 11" descr="Une image contenant texte, affiche, Couverture de livre, Police&#10;&#10;Le contenu généré par l’IA peut être incorrect.">
            <a:extLst>
              <a:ext uri="{FF2B5EF4-FFF2-40B4-BE49-F238E27FC236}">
                <a16:creationId xmlns:a16="http://schemas.microsoft.com/office/drawing/2014/main" id="{CB2301AE-AB68-8981-3CC1-FADB49029D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37" y="2774156"/>
            <a:ext cx="1657350" cy="2752725"/>
          </a:xfrm>
        </p:spPr>
      </p:pic>
    </p:spTree>
    <p:extLst>
      <p:ext uri="{BB962C8B-B14F-4D97-AF65-F5344CB8AC3E}">
        <p14:creationId xmlns:p14="http://schemas.microsoft.com/office/powerpoint/2010/main" val="1902627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nature&#10;&#10;Le contenu généré par l’IA peut être incorrect.">
            <a:extLst>
              <a:ext uri="{FF2B5EF4-FFF2-40B4-BE49-F238E27FC236}">
                <a16:creationId xmlns:a16="http://schemas.microsoft.com/office/drawing/2014/main" id="{9CFE15B9-22AF-5754-FD70-5D1FCFE5B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9" y="643466"/>
            <a:ext cx="787430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La conquête d’une </a:t>
            </a:r>
            <a:r>
              <a:rPr lang="fr-FR" b="1" dirty="0"/>
              <a:t>légitimité</a:t>
            </a:r>
            <a:r>
              <a:rPr lang="fr-FR" dirty="0"/>
              <a:t>.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  <a:latin typeface="+mj-lt"/>
              </a:rPr>
              <a:t>1.  distance</a:t>
            </a:r>
            <a:br>
              <a:rPr lang="fr-FR" dirty="0">
                <a:solidFill>
                  <a:schemeClr val="tx1"/>
                </a:solidFill>
                <a:latin typeface="+mj-lt"/>
              </a:rPr>
            </a:br>
            <a:r>
              <a:rPr lang="fr-FR" sz="2200" dirty="0">
                <a:solidFill>
                  <a:schemeClr val="tx1"/>
                </a:solidFill>
                <a:latin typeface="+mj-lt"/>
              </a:rPr>
              <a:t>chercheur, </a:t>
            </a:r>
            <a:r>
              <a:rPr lang="fr-FR" sz="2400" b="1" dirty="0">
                <a:solidFill>
                  <a:schemeClr val="tx1"/>
                </a:solidFill>
                <a:latin typeface="+mj-lt"/>
              </a:rPr>
              <a:t>rationnel</a:t>
            </a:r>
            <a:r>
              <a:rPr lang="fr-FR" sz="2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 = vérité scientifique</a:t>
            </a:r>
            <a:br>
              <a:rPr lang="fr-FR" dirty="0">
                <a:solidFill>
                  <a:schemeClr val="tx1"/>
                </a:solidFill>
                <a:latin typeface="+mj-lt"/>
              </a:rPr>
            </a:br>
            <a:r>
              <a:rPr lang="fr-FR" sz="2000" dirty="0">
                <a:solidFill>
                  <a:schemeClr val="tx1"/>
                </a:solidFill>
                <a:latin typeface="+mj-lt"/>
              </a:rPr>
              <a:t>rumeurs </a:t>
            </a:r>
            <a:r>
              <a:rPr lang="fr-FR" sz="2400" b="1" dirty="0">
                <a:solidFill>
                  <a:schemeClr val="tx1"/>
                </a:solidFill>
                <a:latin typeface="+mj-lt"/>
              </a:rPr>
              <a:t>irrationnel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= pathologie sociale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5C7904-4C33-D084-13F1-8EBAB3647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Trédaniel librairie FNAC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CA81E0-DA86-7E3A-A140-D830BA831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 descr="Une image contenant texte, signe, en bois, intérieur&#10;&#10;Le contenu généré par l’IA peut être incorrect.">
            <a:extLst>
              <a:ext uri="{FF2B5EF4-FFF2-40B4-BE49-F238E27FC236}">
                <a16:creationId xmlns:a16="http://schemas.microsoft.com/office/drawing/2014/main" id="{B8587C42-EADA-7FD5-D082-9EC4C76EEE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650" y="2668786"/>
            <a:ext cx="3951288" cy="2963466"/>
          </a:xfr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4E63CFD-DD8E-76E7-55EA-7FBC26193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Espace réservé du contenu 9" descr="Une image contenant texte, livre, Rayonnage, bibliothèque&#10;&#10;Le contenu généré par l’IA peut être incorrect.">
            <a:extLst>
              <a:ext uri="{FF2B5EF4-FFF2-40B4-BE49-F238E27FC236}">
                <a16:creationId xmlns:a16="http://schemas.microsoft.com/office/drawing/2014/main" id="{AAA742E2-1F64-B492-1C44-A5976B89F6B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9475" y="2667992"/>
            <a:ext cx="3951288" cy="2963466"/>
          </a:xfrm>
        </p:spPr>
      </p:pic>
    </p:spTree>
    <p:extLst>
      <p:ext uri="{BB962C8B-B14F-4D97-AF65-F5344CB8AC3E}">
        <p14:creationId xmlns:p14="http://schemas.microsoft.com/office/powerpoint/2010/main" val="1954570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rospectus, dessin humoristique, Visage humain&#10;&#10;Le contenu généré par l’IA peut être incorrect.">
            <a:extLst>
              <a:ext uri="{FF2B5EF4-FFF2-40B4-BE49-F238E27FC236}">
                <a16:creationId xmlns:a16="http://schemas.microsoft.com/office/drawing/2014/main" id="{262432B1-0135-6AC3-DDB0-3F655F04B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571500"/>
            <a:ext cx="44767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86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4F3D94-0E80-0247-44CA-8E76C51DD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anchor="ctr">
            <a:normAutofit/>
          </a:bodyPr>
          <a:lstStyle/>
          <a:p>
            <a:r>
              <a:rPr lang="fr-FR" sz="3100" dirty="0">
                <a:solidFill>
                  <a:srgbClr val="FFFFFF"/>
                </a:solidFill>
              </a:rPr>
              <a:t>Affiche </a:t>
            </a:r>
            <a:r>
              <a:rPr lang="fr-FR" sz="3100" dirty="0" err="1">
                <a:solidFill>
                  <a:srgbClr val="FFFFFF"/>
                </a:solidFill>
              </a:rPr>
              <a:t>Exovision</a:t>
            </a:r>
            <a:br>
              <a:rPr lang="fr-FR" sz="3100" dirty="0">
                <a:solidFill>
                  <a:srgbClr val="FFFFFF"/>
                </a:solidFill>
              </a:rPr>
            </a:br>
            <a:r>
              <a:rPr lang="fr-FR" sz="3100">
                <a:solidFill>
                  <a:srgbClr val="FFFFFF"/>
                </a:solidFill>
              </a:rPr>
              <a:t>mars 2024</a:t>
            </a:r>
            <a:endParaRPr lang="fr-FR" sz="3100" dirty="0">
              <a:solidFill>
                <a:srgbClr val="FFFFFF"/>
              </a:solidFill>
            </a:endParaRPr>
          </a:p>
        </p:txBody>
      </p:sp>
      <p:pic>
        <p:nvPicPr>
          <p:cNvPr id="4" name="Image 3" descr="Une image contenant texte, affiche, graphisme, Visage humain&#10;&#10;Le contenu généré par l’IA peut être incorrect.">
            <a:extLst>
              <a:ext uri="{FF2B5EF4-FFF2-40B4-BE49-F238E27FC236}">
                <a16:creationId xmlns:a16="http://schemas.microsoft.com/office/drawing/2014/main" id="{7A762E1B-B506-E1F7-747A-0491FD4B7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25" y="643466"/>
            <a:ext cx="3981648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60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304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2595FC-C1BC-ACEF-CB61-7D1CFECB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>
            <a:normAutofit/>
          </a:bodyPr>
          <a:lstStyle/>
          <a:p>
            <a:r>
              <a:rPr lang="fr-FR" sz="2800" dirty="0" err="1">
                <a:solidFill>
                  <a:srgbClr val="FFFFFF"/>
                </a:solidFill>
              </a:rPr>
              <a:t>Reunion</a:t>
            </a:r>
            <a:r>
              <a:rPr lang="fr-FR" sz="2800" dirty="0">
                <a:solidFill>
                  <a:srgbClr val="FFFFFF"/>
                </a:solidFill>
              </a:rPr>
              <a:t> </a:t>
            </a:r>
            <a:r>
              <a:rPr lang="fr-FR" sz="2800" dirty="0" err="1">
                <a:solidFill>
                  <a:srgbClr val="FFFFFF"/>
                </a:solidFill>
              </a:rPr>
              <a:t>Deïmian</a:t>
            </a:r>
            <a:r>
              <a:rPr lang="fr-FR" sz="2800">
                <a:solidFill>
                  <a:srgbClr val="FFFFFF"/>
                </a:solidFill>
              </a:rPr>
              <a:t> </a:t>
            </a:r>
            <a:br>
              <a:rPr lang="fr-FR" sz="2800">
                <a:solidFill>
                  <a:srgbClr val="FFFFFF"/>
                </a:solidFill>
              </a:rPr>
            </a:br>
            <a:r>
              <a:rPr lang="fr-FR" sz="2800">
                <a:solidFill>
                  <a:srgbClr val="FFFFFF"/>
                </a:solidFill>
              </a:rPr>
              <a:t>juin 	2025</a:t>
            </a:r>
            <a:endParaRPr lang="fr-FR" sz="2800" dirty="0">
              <a:solidFill>
                <a:srgbClr val="FFFFFF"/>
              </a:solidFill>
            </a:endParaRPr>
          </a:p>
        </p:txBody>
      </p:sp>
      <p:pic>
        <p:nvPicPr>
          <p:cNvPr id="6" name="Image 5" descr="Une image contenant texte, affiche, graphisme, Prospectus&#10;&#10;Le contenu généré par l’IA peut être incorrect.">
            <a:extLst>
              <a:ext uri="{FF2B5EF4-FFF2-40B4-BE49-F238E27FC236}">
                <a16:creationId xmlns:a16="http://schemas.microsoft.com/office/drawing/2014/main" id="{95133850-C844-DC9E-873F-58D98F2F0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75" y="640080"/>
            <a:ext cx="400280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25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A6CBFE4C-08E1-3AC7-5357-B91E396AD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4" y="643467"/>
            <a:ext cx="79871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1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2132857"/>
            <a:ext cx="7772400" cy="1872208"/>
          </a:xfrm>
        </p:spPr>
        <p:txBody>
          <a:bodyPr>
            <a:normAutofit fontScale="90000"/>
          </a:bodyPr>
          <a:lstStyle/>
          <a:p>
            <a:pPr lvl="0" indent="180975" fontAlgn="base">
              <a:spcAft>
                <a:spcPct val="0"/>
              </a:spcAft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 conquête d’une </a:t>
            </a: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légitimité</a:t>
            </a:r>
            <a:r>
              <a:rPr kumimoji="0" lang="fr-FR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fr-F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br>
              <a:rPr kumimoji="0" lang="fr-FR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 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évolution</a:t>
            </a:r>
            <a:br>
              <a:rPr kumimoji="0" lang="fr-FR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l’enfer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des superstitions et des rumeurs</a:t>
            </a:r>
            <a:br>
              <a:rPr kumimoji="0" lang="fr-FR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vers le 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purgatoire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des croyances et des symboles</a:t>
            </a:r>
            <a:endParaRPr lang="fr-FR" sz="22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conquête d’une </a:t>
            </a:r>
            <a:r>
              <a:rPr lang="fr-FR" b="1" dirty="0"/>
              <a:t>légitimité</a:t>
            </a:r>
            <a:r>
              <a:rPr lang="fr-FR" dirty="0"/>
              <a:t>.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  <a:p>
            <a:r>
              <a:rPr lang="fr-FR" sz="3500" dirty="0">
                <a:solidFill>
                  <a:schemeClr val="tx1"/>
                </a:solidFill>
                <a:latin typeface="+mj-lt"/>
              </a:rPr>
              <a:t>3.  aujourd’hui</a:t>
            </a:r>
          </a:p>
          <a:p>
            <a:r>
              <a:rPr lang="fr-FR" sz="2400" dirty="0">
                <a:solidFill>
                  <a:schemeClr val="tx1"/>
                </a:solidFill>
                <a:latin typeface="+mj-lt"/>
              </a:rPr>
              <a:t>Rumeurs accèdent au </a:t>
            </a:r>
            <a:r>
              <a:rPr lang="fr-FR" sz="2600" b="1" dirty="0">
                <a:solidFill>
                  <a:schemeClr val="tx1"/>
                </a:solidFill>
                <a:latin typeface="+mj-lt"/>
              </a:rPr>
              <a:t>paradis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des savoirs, </a:t>
            </a:r>
          </a:p>
          <a:p>
            <a:r>
              <a:rPr lang="fr-FR" sz="2400" dirty="0">
                <a:solidFill>
                  <a:schemeClr val="tx1"/>
                </a:solidFill>
                <a:latin typeface="+mj-lt"/>
              </a:rPr>
              <a:t>voire des vérités .</a:t>
            </a:r>
          </a:p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+mj-lt"/>
              </a:rPr>
              <a:t>Ces faits hétérodoxes</a:t>
            </a:r>
            <a:br>
              <a:rPr lang="fr-FR" dirty="0">
                <a:solidFill>
                  <a:schemeClr val="tx1"/>
                </a:solidFill>
                <a:latin typeface="+mj-lt"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>
                <a:solidFill>
                  <a:schemeClr val="tx1"/>
                </a:solidFill>
                <a:latin typeface="+mj-lt"/>
              </a:rPr>
              <a:t>renvoient à des </a:t>
            </a:r>
            <a:r>
              <a:rPr lang="fr-FR" sz="2400" b="1" dirty="0">
                <a:solidFill>
                  <a:schemeClr val="tx1"/>
                </a:solidFill>
                <a:latin typeface="+mj-lt"/>
              </a:rPr>
              <a:t>problèmes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sociaux,</a:t>
            </a:r>
          </a:p>
          <a:p>
            <a:r>
              <a:rPr lang="fr-FR" sz="2400" dirty="0">
                <a:solidFill>
                  <a:schemeClr val="tx1"/>
                </a:solidFill>
                <a:latin typeface="+mj-lt"/>
              </a:rPr>
              <a:t>expriment des </a:t>
            </a:r>
            <a:r>
              <a:rPr lang="fr-FR" sz="2400" b="1" dirty="0">
                <a:solidFill>
                  <a:schemeClr val="tx1"/>
                </a:solidFill>
                <a:latin typeface="+mj-lt"/>
              </a:rPr>
              <a:t>protestations</a:t>
            </a:r>
            <a:endParaRPr lang="fr-FR" sz="2400" dirty="0">
              <a:solidFill>
                <a:schemeClr val="tx1"/>
              </a:solidFill>
              <a:latin typeface="+mj-lt"/>
            </a:endParaRPr>
          </a:p>
          <a:p>
            <a:r>
              <a:rPr lang="fr-FR" sz="2400" dirty="0">
                <a:solidFill>
                  <a:schemeClr val="tx1"/>
                </a:solidFill>
                <a:latin typeface="+mj-lt"/>
              </a:rPr>
              <a:t>annoncent des </a:t>
            </a:r>
            <a:r>
              <a:rPr lang="fr-FR" sz="2400" b="1" dirty="0">
                <a:solidFill>
                  <a:schemeClr val="tx1"/>
                </a:solidFill>
                <a:latin typeface="+mj-lt"/>
              </a:rPr>
              <a:t>changements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b="1" dirty="0">
                <a:solidFill>
                  <a:schemeClr val="tx1"/>
                </a:solidFill>
                <a:latin typeface="+mj-lt"/>
              </a:rPr>
              <a:t>radicaux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de mentalité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.</a:t>
            </a:r>
          </a:p>
          <a:p>
            <a:endParaRPr lang="fr-FR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récits non officiels.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200" dirty="0">
                <a:solidFill>
                  <a:schemeClr val="tx1"/>
                </a:solidFill>
                <a:latin typeface="+mj-lt"/>
              </a:rPr>
              <a:t>Ceux-ci font partie des </a:t>
            </a:r>
            <a:r>
              <a:rPr lang="fr-FR" sz="2400" b="1" dirty="0">
                <a:solidFill>
                  <a:schemeClr val="tx1"/>
                </a:solidFill>
                <a:latin typeface="+mj-lt"/>
              </a:rPr>
              <a:t>rumeurs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fr-FR" sz="2200" dirty="0">
                <a:solidFill>
                  <a:schemeClr val="tx1"/>
                </a:solidFill>
                <a:latin typeface="+mj-lt"/>
              </a:rPr>
              <a:t>Celles qui sont développées en histoires </a:t>
            </a:r>
          </a:p>
          <a:p>
            <a:r>
              <a:rPr lang="fr-FR" sz="2200" dirty="0">
                <a:solidFill>
                  <a:schemeClr val="tx1"/>
                </a:solidFill>
                <a:latin typeface="+mj-lt"/>
              </a:rPr>
              <a:t>sont les  </a:t>
            </a:r>
            <a:r>
              <a:rPr lang="fr-FR" sz="2400" b="1" dirty="0">
                <a:solidFill>
                  <a:schemeClr val="tx1"/>
                </a:solidFill>
                <a:latin typeface="+mj-lt"/>
              </a:rPr>
              <a:t>légendes urbaines.</a:t>
            </a:r>
            <a:endParaRPr lang="fr-FR" sz="2400" dirty="0">
              <a:solidFill>
                <a:schemeClr val="tx1"/>
              </a:solidFill>
              <a:latin typeface="+mj-lt"/>
            </a:endParaRPr>
          </a:p>
          <a:p>
            <a:endParaRPr lang="fr-FR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01BD27-5CC7-9C5C-C5B1-9A934255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100% Rumeurs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AE9505-3FE3-58EF-D248-5AAC903AEE1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Fausses allégations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Croyances insolites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Rumeurs savantes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Rumeurs touristiques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Rumeurs alarmistes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Légendes urbaines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/>
              <a:t>Classiques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/>
              <a:t>Fables modernes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/>
              <a:t>Récits édifiants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/>
              <a:t>Glurges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901517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E27DA2-B188-E514-CCC7-021E25BB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Mes travaux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7609AE-1EEE-9B76-69BB-D72C615716D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endParaRPr lang="fr-F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légendes de vols d’organes</a:t>
            </a:r>
          </a:p>
          <a:p>
            <a:endParaRPr lang="fr-F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théories du complot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Spiritualités alternatives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4460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9BA8DCE-D5F6-1C8F-1344-A4E9E3DA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i="1" dirty="0"/>
              <a:t>1954 The Saucers </a:t>
            </a:r>
            <a:r>
              <a:rPr lang="fr-FR" i="1" dirty="0" err="1"/>
              <a:t>Speak</a:t>
            </a:r>
            <a:r>
              <a:rPr lang="fr-FR" dirty="0"/>
              <a:t>  George Hunt Williamson </a:t>
            </a:r>
          </a:p>
        </p:txBody>
      </p:sp>
      <p:pic>
        <p:nvPicPr>
          <p:cNvPr id="8" name="Espace réservé pour une image  7" descr="Une image contenant texte, livre, Empaquetage et étiquetage, étiquette&#10;&#10;Le contenu généré par l’IA peut être incorrect.">
            <a:extLst>
              <a:ext uri="{FF2B5EF4-FFF2-40B4-BE49-F238E27FC236}">
                <a16:creationId xmlns:a16="http://schemas.microsoft.com/office/drawing/2014/main" id="{7C0BC0A5-3701-DEDB-67EF-990C90C640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5387E49-4577-817A-8A08-2ED11AC96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377170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en-US" sz="1800" b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 Documentary Report of Interstellar Communication by Radiotelegraphy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7654047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285</Words>
  <Application>Microsoft Office PowerPoint</Application>
  <PresentationFormat>Affichage à l'écran (4:3)</PresentationFormat>
  <Paragraphs>70</Paragraphs>
  <Slides>24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Thème Office</vt:lpstr>
      <vt:lpstr>   Cercle Ernest Renan      </vt:lpstr>
      <vt:lpstr> La conquête d’une légitimité.  </vt:lpstr>
      <vt:lpstr>La conquête d’une légitimité.  </vt:lpstr>
      <vt:lpstr>La conquête d’une légitimité. </vt:lpstr>
      <vt:lpstr>Ces faits hétérodoxes </vt:lpstr>
      <vt:lpstr>Les récits non officiels.</vt:lpstr>
      <vt:lpstr>100% Rumeurs</vt:lpstr>
      <vt:lpstr>Mes travaux</vt:lpstr>
      <vt:lpstr>1954 The Saucers Speak  George Hunt Williamson </vt:lpstr>
      <vt:lpstr>Festinger 1956  2022 </vt:lpstr>
      <vt:lpstr>GH Williamson</vt:lpstr>
      <vt:lpstr>TETE HUMAINE SELON DANIEL RUZO  MARKAWASI PEROU </vt:lpstr>
      <vt:lpstr>Matin des magiciens1960 et 2022</vt:lpstr>
      <vt:lpstr>Jose Arguelles The Mayan Factor Path Beyond Technology 1987 1999</vt:lpstr>
      <vt:lpstr>2006 Mayan Doomsday Prophecy </vt:lpstr>
      <vt:lpstr>Face Book 2020 Prophecy</vt:lpstr>
      <vt:lpstr>Présentation PowerPoint</vt:lpstr>
      <vt:lpstr>Héhapa Saka_Black Elk</vt:lpstr>
      <vt:lpstr>Présentation PowerPoint</vt:lpstr>
      <vt:lpstr>Trédaniel librairie FNAC</vt:lpstr>
      <vt:lpstr>Présentation PowerPoint</vt:lpstr>
      <vt:lpstr>Affiche Exovision mars 2024</vt:lpstr>
      <vt:lpstr>Reunion Deïmian  juin  2025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conquête d’une légitimité.</dc:title>
  <dc:creator>Vincent</dc:creator>
  <cp:lastModifiedBy>Véronique Campion-Vincent</cp:lastModifiedBy>
  <cp:revision>23</cp:revision>
  <dcterms:created xsi:type="dcterms:W3CDTF">2014-02-20T16:21:34Z</dcterms:created>
  <dcterms:modified xsi:type="dcterms:W3CDTF">2025-05-27T08:16:34Z</dcterms:modified>
</cp:coreProperties>
</file>